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>
        <p:scale>
          <a:sx n="75" d="100"/>
          <a:sy n="75" d="100"/>
        </p:scale>
        <p:origin x="-1362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326EF0E-A215-413B-B58F-01A62827A12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366F8A7-9792-40B8-ABC5-474800F17315}" type="datetimeFigureOut">
              <a:rPr lang="ru-RU" smtClean="0"/>
              <a:t>26.04.2015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Роли и качества менеджера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569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Типичные </a:t>
            </a:r>
            <a:r>
              <a:rPr lang="ru-RU" sz="3600" b="1" dirty="0"/>
              <a:t>ошибки делегирования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9880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Неумение  инструктировать (от  </a:t>
            </a:r>
            <a:r>
              <a:rPr lang="ru-RU" dirty="0"/>
              <a:t>того,  как </a:t>
            </a:r>
            <a:r>
              <a:rPr lang="ru-RU" dirty="0" smtClean="0"/>
              <a:t>подчиненный </a:t>
            </a:r>
            <a:r>
              <a:rPr lang="ru-RU" dirty="0"/>
              <a:t>понял указание, зависит, </a:t>
            </a:r>
            <a:r>
              <a:rPr lang="ru-RU" dirty="0" smtClean="0"/>
              <a:t>справится </a:t>
            </a:r>
            <a:r>
              <a:rPr lang="ru-RU" dirty="0"/>
              <a:t>ли он со своей задачей.)</a:t>
            </a:r>
            <a:endParaRPr lang="ru-RU" dirty="0" smtClean="0"/>
          </a:p>
          <a:p>
            <a:r>
              <a:rPr lang="ru-RU" dirty="0"/>
              <a:t>Фиктивное делегирование (делегируются  те  задачи,  функции  и </a:t>
            </a:r>
            <a:r>
              <a:rPr lang="ru-RU" dirty="0" smtClean="0"/>
              <a:t>полномочия</a:t>
            </a:r>
            <a:r>
              <a:rPr lang="ru-RU" dirty="0"/>
              <a:t>,  которые  подчиненные </a:t>
            </a:r>
            <a:r>
              <a:rPr lang="ru-RU" dirty="0" smtClean="0"/>
              <a:t> и так </a:t>
            </a:r>
            <a:r>
              <a:rPr lang="ru-RU" dirty="0"/>
              <a:t>имеют </a:t>
            </a:r>
            <a:r>
              <a:rPr lang="ru-RU" dirty="0" smtClean="0"/>
              <a:t>в  </a:t>
            </a:r>
            <a:r>
              <a:rPr lang="ru-RU" dirty="0"/>
              <a:t>силу  их  должностных  обязанностей</a:t>
            </a:r>
            <a:r>
              <a:rPr lang="ru-RU" dirty="0" smtClean="0"/>
              <a:t>)</a:t>
            </a:r>
          </a:p>
          <a:p>
            <a:r>
              <a:rPr lang="ru-RU" dirty="0" smtClean="0"/>
              <a:t>Ошибка </a:t>
            </a:r>
            <a:r>
              <a:rPr lang="ru-RU" dirty="0"/>
              <a:t>в выборе делегата. </a:t>
            </a:r>
          </a:p>
          <a:p>
            <a:r>
              <a:rPr lang="ru-RU" dirty="0" smtClean="0"/>
              <a:t>Ориентация  </a:t>
            </a:r>
            <a:r>
              <a:rPr lang="ru-RU" dirty="0"/>
              <a:t>не  на  дело,  а  на  </a:t>
            </a:r>
            <a:r>
              <a:rPr lang="ru-RU" dirty="0" smtClean="0"/>
              <a:t>личности.</a:t>
            </a:r>
          </a:p>
          <a:p>
            <a:r>
              <a:rPr lang="ru-RU" dirty="0" smtClean="0"/>
              <a:t>Делегирование  </a:t>
            </a:r>
            <a:r>
              <a:rPr lang="ru-RU" dirty="0"/>
              <a:t>функций  и  полномочий  </a:t>
            </a:r>
            <a:r>
              <a:rPr lang="ru-RU" dirty="0" smtClean="0"/>
              <a:t>группе  </a:t>
            </a:r>
            <a:r>
              <a:rPr lang="ru-RU" dirty="0"/>
              <a:t>сотрудников  без  определения </a:t>
            </a:r>
            <a:r>
              <a:rPr lang="ru-RU" dirty="0" smtClean="0"/>
              <a:t>индивидуальной </a:t>
            </a:r>
            <a:r>
              <a:rPr lang="ru-RU" dirty="0"/>
              <a:t>ответственности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Боязнь </a:t>
            </a:r>
            <a:r>
              <a:rPr lang="ru-RU" dirty="0"/>
              <a:t>«уронить авторитет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Перепоручение подчиненным  </a:t>
            </a:r>
            <a:r>
              <a:rPr lang="ru-RU" dirty="0"/>
              <a:t>объединяющей  функции  </a:t>
            </a:r>
            <a:r>
              <a:rPr lang="ru-RU" dirty="0" smtClean="0"/>
              <a:t>руководства</a:t>
            </a:r>
            <a:r>
              <a:rPr lang="ru-RU" dirty="0"/>
              <a:t>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197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Правила эффективного </a:t>
            </a:r>
            <a:r>
              <a:rPr lang="ru-RU" sz="3200" b="1" dirty="0"/>
              <a:t>делегирования: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Давайте  ясные  инструкции,  чтобы  </a:t>
            </a:r>
            <a:r>
              <a:rPr lang="ru-RU" dirty="0" smtClean="0"/>
              <a:t>подчиненные </a:t>
            </a:r>
            <a:r>
              <a:rPr lang="ru-RU" dirty="0"/>
              <a:t>точно знали, чего от них ожидают. </a:t>
            </a:r>
          </a:p>
          <a:p>
            <a:r>
              <a:rPr lang="ru-RU" dirty="0"/>
              <a:t>Предоставляйте  достаточные  полномочия  </a:t>
            </a:r>
            <a:r>
              <a:rPr lang="ru-RU" dirty="0" smtClean="0"/>
              <a:t>для  </a:t>
            </a:r>
            <a:r>
              <a:rPr lang="ru-RU" dirty="0"/>
              <a:t>работы.  Трудно  требовать  </a:t>
            </a:r>
            <a:r>
              <a:rPr lang="ru-RU" dirty="0" smtClean="0"/>
              <a:t>ответственности</a:t>
            </a:r>
            <a:r>
              <a:rPr lang="ru-RU" dirty="0"/>
              <a:t>, если исполнитель не имеет </a:t>
            </a:r>
            <a:r>
              <a:rPr lang="ru-RU" dirty="0" smtClean="0"/>
              <a:t>достаточных </a:t>
            </a:r>
            <a:r>
              <a:rPr lang="ru-RU" dirty="0"/>
              <a:t>полномочий, чтобы выполнить работу. </a:t>
            </a:r>
          </a:p>
          <a:p>
            <a:r>
              <a:rPr lang="ru-RU" dirty="0"/>
              <a:t>Выбирайте  правильно  людей.  Убедитесь,  </a:t>
            </a:r>
            <a:r>
              <a:rPr lang="ru-RU" dirty="0" smtClean="0"/>
              <a:t>что </a:t>
            </a:r>
            <a:r>
              <a:rPr lang="ru-RU" dirty="0"/>
              <a:t>человек не работает выше или ниже </a:t>
            </a:r>
            <a:r>
              <a:rPr lang="ru-RU" dirty="0" smtClean="0"/>
              <a:t>своего </a:t>
            </a:r>
            <a:r>
              <a:rPr lang="ru-RU" dirty="0"/>
              <a:t>потенциала. </a:t>
            </a:r>
          </a:p>
          <a:p>
            <a:r>
              <a:rPr lang="ru-RU" dirty="0"/>
              <a:t>Держите линии коммуникации «открытыми»,  </a:t>
            </a:r>
            <a:r>
              <a:rPr lang="ru-RU" dirty="0" smtClean="0"/>
              <a:t>чтобы </a:t>
            </a:r>
            <a:r>
              <a:rPr lang="ru-RU" dirty="0"/>
              <a:t>существовал двусторонний поток </a:t>
            </a:r>
            <a:r>
              <a:rPr lang="ru-RU" dirty="0" smtClean="0"/>
              <a:t>информации</a:t>
            </a:r>
            <a:r>
              <a:rPr lang="ru-RU" dirty="0"/>
              <a:t>. </a:t>
            </a:r>
          </a:p>
          <a:p>
            <a:r>
              <a:rPr lang="ru-RU" dirty="0"/>
              <a:t>Создайте  правильную  систему  контроля,  </a:t>
            </a:r>
            <a:r>
              <a:rPr lang="ru-RU" dirty="0" smtClean="0"/>
              <a:t>чтобы </a:t>
            </a:r>
            <a:r>
              <a:rPr lang="ru-RU" dirty="0"/>
              <a:t>быть информированным о прогрессе </a:t>
            </a:r>
            <a:r>
              <a:rPr lang="ru-RU" dirty="0" smtClean="0"/>
              <a:t>вашего </a:t>
            </a:r>
            <a:r>
              <a:rPr lang="ru-RU" dirty="0"/>
              <a:t>подчиненного. </a:t>
            </a:r>
          </a:p>
          <a:p>
            <a:r>
              <a:rPr lang="ru-RU" dirty="0"/>
              <a:t>Развивайте  уверенность  в  себе  и  желание  </a:t>
            </a:r>
            <a:r>
              <a:rPr lang="ru-RU" dirty="0" smtClean="0"/>
              <a:t>принимать  </a:t>
            </a:r>
            <a:r>
              <a:rPr lang="ru-RU" dirty="0"/>
              <a:t>делегирование,  награждая  тех, </a:t>
            </a:r>
            <a:r>
              <a:rPr lang="ru-RU" dirty="0" smtClean="0"/>
              <a:t>кто </a:t>
            </a:r>
            <a:r>
              <a:rPr lang="ru-RU" dirty="0"/>
              <a:t>успешно выполняет делегированные </a:t>
            </a:r>
            <a:r>
              <a:rPr lang="ru-RU" dirty="0" smtClean="0"/>
              <a:t>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917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</a:t>
            </a:r>
            <a:r>
              <a:rPr lang="ru-RU" dirty="0"/>
              <a:t>делегирования полномочий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/>
              <a:t>Традиционная </a:t>
            </a:r>
            <a:r>
              <a:rPr lang="ru-RU" b="1" dirty="0" smtClean="0"/>
              <a:t>модель </a:t>
            </a:r>
            <a:r>
              <a:rPr lang="ru-RU" dirty="0" smtClean="0"/>
              <a:t>(</a:t>
            </a:r>
            <a:r>
              <a:rPr lang="ru-RU" dirty="0"/>
              <a:t>делегирование задач, </a:t>
            </a:r>
            <a:r>
              <a:rPr lang="ru-RU" dirty="0" smtClean="0"/>
              <a:t>или  </a:t>
            </a:r>
            <a:r>
              <a:rPr lang="ru-RU" dirty="0"/>
              <a:t>ограниченное  делегирование) </a:t>
            </a:r>
            <a:r>
              <a:rPr lang="ru-RU" dirty="0" smtClean="0"/>
              <a:t>:</a:t>
            </a:r>
          </a:p>
          <a:p>
            <a:pPr lvl="2"/>
            <a:r>
              <a:rPr lang="ru-RU" sz="2200" dirty="0" smtClean="0"/>
              <a:t>исполнителям </a:t>
            </a:r>
            <a:r>
              <a:rPr lang="ru-RU" sz="2200" dirty="0"/>
              <a:t>даются задания, которые </a:t>
            </a:r>
            <a:r>
              <a:rPr lang="ru-RU" sz="2200" dirty="0" smtClean="0"/>
              <a:t>руководителю  </a:t>
            </a:r>
            <a:r>
              <a:rPr lang="ru-RU" sz="2200" dirty="0"/>
              <a:t>нецелесообразно  выполнять  </a:t>
            </a:r>
            <a:r>
              <a:rPr lang="ru-RU" sz="2200" dirty="0" smtClean="0"/>
              <a:t>самому;</a:t>
            </a:r>
          </a:p>
          <a:p>
            <a:pPr lvl="2"/>
            <a:r>
              <a:rPr lang="ru-RU" sz="2200" dirty="0" smtClean="0"/>
              <a:t>предоставляется </a:t>
            </a:r>
            <a:r>
              <a:rPr lang="ru-RU" sz="2200" dirty="0"/>
              <a:t>возможность проявлять </a:t>
            </a:r>
            <a:r>
              <a:rPr lang="ru-RU" sz="2200" dirty="0" smtClean="0"/>
              <a:t>инициативу </a:t>
            </a:r>
            <a:r>
              <a:rPr lang="ru-RU" sz="2200" dirty="0"/>
              <a:t>в деле поиска путей их </a:t>
            </a:r>
            <a:r>
              <a:rPr lang="ru-RU" sz="2200" dirty="0" smtClean="0"/>
              <a:t>решения;</a:t>
            </a:r>
          </a:p>
          <a:p>
            <a:pPr lvl="2"/>
            <a:r>
              <a:rPr lang="ru-RU" sz="2200" dirty="0" smtClean="0"/>
              <a:t>исполнители отвечают </a:t>
            </a:r>
            <a:r>
              <a:rPr lang="ru-RU" sz="2200" dirty="0"/>
              <a:t>за результаты своей деятельности перед </a:t>
            </a:r>
            <a:r>
              <a:rPr lang="ru-RU" sz="2200" dirty="0" smtClean="0"/>
              <a:t>руководителем </a:t>
            </a:r>
            <a:r>
              <a:rPr lang="ru-RU" sz="2200" dirty="0"/>
              <a:t>(а тот, в свою очередь, перед </a:t>
            </a:r>
            <a:r>
              <a:rPr lang="ru-RU" sz="2200" dirty="0" smtClean="0"/>
              <a:t>высшим </a:t>
            </a:r>
            <a:r>
              <a:rPr lang="ru-RU" sz="2200" dirty="0"/>
              <a:t>руководством). </a:t>
            </a:r>
            <a:endParaRPr lang="ru-RU" sz="2200" dirty="0" smtClean="0"/>
          </a:p>
          <a:p>
            <a:pPr lvl="2"/>
            <a:r>
              <a:rPr lang="ru-RU" sz="2200" dirty="0" smtClean="0"/>
              <a:t>руководитель вмешивается </a:t>
            </a:r>
            <a:r>
              <a:rPr lang="ru-RU" sz="2200" dirty="0"/>
              <a:t>в </a:t>
            </a:r>
            <a:r>
              <a:rPr lang="ru-RU" sz="2200" dirty="0" smtClean="0"/>
              <a:t>действия </a:t>
            </a:r>
            <a:r>
              <a:rPr lang="ru-RU" sz="2200" dirty="0"/>
              <a:t>сотрудников и иногда приписывает себе </a:t>
            </a:r>
            <a:r>
              <a:rPr lang="ru-RU" sz="2200" dirty="0" smtClean="0"/>
              <a:t>их </a:t>
            </a:r>
            <a:r>
              <a:rPr lang="ru-RU" sz="2200" dirty="0"/>
              <a:t>успехи</a:t>
            </a:r>
          </a:p>
        </p:txBody>
      </p:sp>
    </p:spTree>
    <p:extLst>
      <p:ext uri="{BB962C8B-B14F-4D97-AF65-F5344CB8AC3E}">
        <p14:creationId xmlns:p14="http://schemas.microsoft.com/office/powerpoint/2010/main" val="1478433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</a:t>
            </a:r>
            <a:r>
              <a:rPr lang="ru-RU" dirty="0"/>
              <a:t>делегирования полномочий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 err="1"/>
              <a:t>Бад-Гарцбургская</a:t>
            </a:r>
            <a:r>
              <a:rPr lang="ru-RU" b="1" dirty="0"/>
              <a:t>  модель  Р.  </a:t>
            </a:r>
            <a:r>
              <a:rPr lang="ru-RU" b="1" dirty="0" err="1"/>
              <a:t>Хена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dirty="0" smtClean="0"/>
              <a:t>делегирование </a:t>
            </a:r>
            <a:r>
              <a:rPr lang="ru-RU" dirty="0"/>
              <a:t>ответственности, или полное </a:t>
            </a:r>
            <a:r>
              <a:rPr lang="ru-RU" dirty="0" smtClean="0"/>
              <a:t>делегирование</a:t>
            </a:r>
            <a:r>
              <a:rPr lang="ru-RU" dirty="0"/>
              <a:t>)</a:t>
            </a:r>
            <a:r>
              <a:rPr lang="ru-RU" dirty="0" smtClean="0"/>
              <a:t>:</a:t>
            </a:r>
          </a:p>
          <a:p>
            <a:pPr lvl="2"/>
            <a:r>
              <a:rPr lang="ru-RU" sz="2200" dirty="0"/>
              <a:t>подчиненным </a:t>
            </a:r>
            <a:r>
              <a:rPr lang="ru-RU" sz="2200" dirty="0" smtClean="0"/>
              <a:t>делегируется </a:t>
            </a:r>
            <a:r>
              <a:rPr lang="ru-RU" sz="2200" dirty="0"/>
              <a:t>не только решение задач, но и ответственность </a:t>
            </a:r>
            <a:r>
              <a:rPr lang="ru-RU" sz="2200" dirty="0" smtClean="0"/>
              <a:t>перед </a:t>
            </a:r>
            <a:r>
              <a:rPr lang="ru-RU" sz="2200" dirty="0"/>
              <a:t>вышестоящим руководством за </a:t>
            </a:r>
            <a:r>
              <a:rPr lang="ru-RU" sz="2200" dirty="0" smtClean="0"/>
              <a:t>все</a:t>
            </a:r>
          </a:p>
          <a:p>
            <a:pPr lvl="2"/>
            <a:r>
              <a:rPr lang="ru-RU" sz="2200" dirty="0" smtClean="0"/>
              <a:t>работник </a:t>
            </a:r>
            <a:r>
              <a:rPr lang="ru-RU" sz="2200" dirty="0"/>
              <a:t>в этих условиях больше не может </a:t>
            </a:r>
            <a:r>
              <a:rPr lang="ru-RU" sz="2200" dirty="0" smtClean="0"/>
              <a:t>прятаться за </a:t>
            </a:r>
            <a:r>
              <a:rPr lang="ru-RU" sz="2200" dirty="0"/>
              <a:t>спину </a:t>
            </a:r>
            <a:r>
              <a:rPr lang="ru-RU" sz="2200" dirty="0" smtClean="0"/>
              <a:t>руководителя</a:t>
            </a:r>
          </a:p>
          <a:p>
            <a:pPr lvl="2"/>
            <a:r>
              <a:rPr lang="ru-RU" sz="2200" dirty="0"/>
              <a:t>руководитель </a:t>
            </a:r>
            <a:r>
              <a:rPr lang="ru-RU" sz="2200" dirty="0" smtClean="0"/>
              <a:t>не может  </a:t>
            </a:r>
            <a:r>
              <a:rPr lang="ru-RU" sz="2200" dirty="0"/>
              <a:t>приписывать себе </a:t>
            </a:r>
          </a:p>
          <a:p>
            <a:pPr lvl="2"/>
            <a:r>
              <a:rPr lang="ru-RU" sz="2200" dirty="0"/>
              <a:t>полученные им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1481763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3600" b="1" dirty="0" smtClean="0"/>
              <a:t>Как дать правильно поручение?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064896" cy="5204048"/>
          </a:xfrm>
        </p:spPr>
        <p:txBody>
          <a:bodyPr>
            <a:noAutofit/>
          </a:bodyPr>
          <a:lstStyle/>
          <a:p>
            <a:r>
              <a:rPr lang="ru-RU" sz="1800" b="1" dirty="0"/>
              <a:t>1. </a:t>
            </a:r>
            <a:r>
              <a:rPr lang="ru-RU" sz="1800" b="1" dirty="0" smtClean="0"/>
              <a:t>ЧТО? </a:t>
            </a:r>
            <a:r>
              <a:rPr lang="ru-RU" sz="1800" dirty="0"/>
              <a:t>Что  вообще  надо  делать?  Какие  </a:t>
            </a:r>
            <a:r>
              <a:rPr lang="ru-RU" sz="1800" dirty="0" smtClean="0"/>
              <a:t>частичные </a:t>
            </a:r>
            <a:r>
              <a:rPr lang="ru-RU" sz="1800" dirty="0"/>
              <a:t>задачи надо выполнить отдельно? Каким </a:t>
            </a:r>
            <a:r>
              <a:rPr lang="ru-RU" sz="1800" dirty="0" smtClean="0"/>
              <a:t> должен </a:t>
            </a:r>
            <a:r>
              <a:rPr lang="ru-RU" sz="1800" dirty="0"/>
              <a:t>быть конечный результат? Какие </a:t>
            </a:r>
            <a:r>
              <a:rPr lang="ru-RU" sz="1800" dirty="0" smtClean="0"/>
              <a:t>отклонения </a:t>
            </a:r>
            <a:r>
              <a:rPr lang="ru-RU" sz="1800" dirty="0"/>
              <a:t>от него могут быть приняты во внимание? </a:t>
            </a:r>
            <a:r>
              <a:rPr lang="ru-RU" sz="1800" dirty="0" smtClean="0"/>
              <a:t>Каких </a:t>
            </a:r>
            <a:r>
              <a:rPr lang="ru-RU" sz="1800" dirty="0"/>
              <a:t>трудностей следует ожидать? </a:t>
            </a:r>
          </a:p>
          <a:p>
            <a:r>
              <a:rPr lang="ru-RU" sz="1800" b="1" dirty="0" smtClean="0"/>
              <a:t>2. КТО?</a:t>
            </a:r>
            <a:r>
              <a:rPr lang="ru-RU" sz="1800" dirty="0" smtClean="0"/>
              <a:t>.   </a:t>
            </a:r>
            <a:r>
              <a:rPr lang="ru-RU" sz="1800" dirty="0"/>
              <a:t>Кто  является  наиболее  подходящей </a:t>
            </a:r>
            <a:r>
              <a:rPr lang="ru-RU" sz="1800" dirty="0" smtClean="0"/>
              <a:t>кандидатурой  </a:t>
            </a:r>
            <a:r>
              <a:rPr lang="ru-RU" sz="1800" dirty="0"/>
              <a:t>для  выполнения  этой  задачи?  Кто </a:t>
            </a:r>
            <a:r>
              <a:rPr lang="ru-RU" sz="1800" dirty="0" smtClean="0"/>
              <a:t>должен </a:t>
            </a:r>
            <a:r>
              <a:rPr lang="ru-RU" sz="1800" dirty="0"/>
              <a:t>помогать при ее выполнении? </a:t>
            </a:r>
            <a:r>
              <a:rPr lang="ru-RU" sz="1800" dirty="0" smtClean="0"/>
              <a:t> </a:t>
            </a:r>
          </a:p>
          <a:p>
            <a:r>
              <a:rPr lang="ru-RU" sz="1800" b="1" dirty="0" smtClean="0"/>
              <a:t>3. ПОЧЕМУ?  </a:t>
            </a:r>
            <a:r>
              <a:rPr lang="ru-RU" sz="1800" dirty="0"/>
              <a:t>Почему  мы  должны  выполнять </a:t>
            </a:r>
            <a:r>
              <a:rPr lang="ru-RU" sz="1800" dirty="0" smtClean="0"/>
              <a:t>данную </a:t>
            </a:r>
            <a:r>
              <a:rPr lang="ru-RU" sz="1800" dirty="0"/>
              <a:t>задачу или деятельность? Какой цели она </a:t>
            </a:r>
            <a:r>
              <a:rPr lang="ru-RU" sz="1800" dirty="0" smtClean="0"/>
              <a:t>служит</a:t>
            </a:r>
            <a:r>
              <a:rPr lang="ru-RU" sz="1800" dirty="0"/>
              <a:t>?  Что  произойдет,  если  работа  не  будет </a:t>
            </a:r>
            <a:r>
              <a:rPr lang="ru-RU" sz="1800" dirty="0" smtClean="0"/>
              <a:t>сделана </a:t>
            </a:r>
            <a:r>
              <a:rPr lang="ru-RU" sz="1800" dirty="0"/>
              <a:t>полностью или частично? </a:t>
            </a:r>
          </a:p>
          <a:p>
            <a:r>
              <a:rPr lang="ru-RU" sz="1800" b="1" dirty="0" smtClean="0"/>
              <a:t>4.КАК? </a:t>
            </a:r>
            <a:r>
              <a:rPr lang="ru-RU" sz="1800" dirty="0" smtClean="0"/>
              <a:t>Как </a:t>
            </a:r>
            <a:r>
              <a:rPr lang="ru-RU" sz="1800" dirty="0"/>
              <a:t>следует подходить к выполнению </a:t>
            </a:r>
            <a:r>
              <a:rPr lang="ru-RU" sz="1800" dirty="0" smtClean="0"/>
              <a:t> задачи</a:t>
            </a:r>
            <a:r>
              <a:rPr lang="ru-RU" sz="1800" dirty="0"/>
              <a:t>?  Какие  методы  и  способы  применять?  На </a:t>
            </a:r>
            <a:r>
              <a:rPr lang="ru-RU" sz="1800" dirty="0" smtClean="0"/>
              <a:t>какие </a:t>
            </a:r>
            <a:r>
              <a:rPr lang="ru-RU" sz="1800" dirty="0"/>
              <a:t>нормативные документы (предписания, </a:t>
            </a:r>
            <a:r>
              <a:rPr lang="ru-RU" sz="1800" dirty="0" smtClean="0"/>
              <a:t>инструкции</a:t>
            </a:r>
            <a:r>
              <a:rPr lang="ru-RU" sz="1800" dirty="0"/>
              <a:t>) следует обратить внимание? Какие </a:t>
            </a:r>
            <a:r>
              <a:rPr lang="ru-RU" sz="1800" dirty="0" smtClean="0"/>
              <a:t>инстанции </a:t>
            </a:r>
            <a:r>
              <a:rPr lang="ru-RU" sz="1800" dirty="0"/>
              <a:t>и подразделения надлежит </a:t>
            </a:r>
            <a:r>
              <a:rPr lang="ru-RU" sz="1800" dirty="0" smtClean="0"/>
              <a:t>проинформировать</a:t>
            </a:r>
            <a:r>
              <a:rPr lang="ru-RU" sz="1800" dirty="0"/>
              <a:t>? Какими могут быть затраты? </a:t>
            </a:r>
            <a:endParaRPr lang="ru-RU" sz="1800" dirty="0" smtClean="0"/>
          </a:p>
          <a:p>
            <a:r>
              <a:rPr lang="ru-RU" sz="1800" b="1" dirty="0" smtClean="0"/>
              <a:t>5. С ПОМОЩЬЮ ЧЕГО?</a:t>
            </a:r>
            <a:r>
              <a:rPr lang="ru-RU" sz="1800" dirty="0" smtClean="0"/>
              <a:t> </a:t>
            </a:r>
            <a:r>
              <a:rPr lang="ru-RU" sz="1800" dirty="0"/>
              <a:t>Какие  </a:t>
            </a:r>
            <a:r>
              <a:rPr lang="ru-RU" sz="1800" dirty="0" smtClean="0"/>
              <a:t>вспомогательные </a:t>
            </a:r>
            <a:r>
              <a:rPr lang="ru-RU" sz="1800" dirty="0"/>
              <a:t>средства могут и должны быть использованы? </a:t>
            </a:r>
            <a:r>
              <a:rPr lang="ru-RU" sz="1800" dirty="0" smtClean="0"/>
              <a:t>Какие </a:t>
            </a:r>
            <a:r>
              <a:rPr lang="ru-RU" sz="1800" dirty="0"/>
              <a:t>документы могут понадобиться? </a:t>
            </a:r>
          </a:p>
          <a:p>
            <a:r>
              <a:rPr lang="ru-RU" sz="1800" b="1" dirty="0" smtClean="0"/>
              <a:t>6.КОГДА?</a:t>
            </a:r>
            <a:r>
              <a:rPr lang="ru-RU" sz="1800" dirty="0" smtClean="0"/>
              <a:t>   </a:t>
            </a:r>
            <a:r>
              <a:rPr lang="ru-RU" sz="1800" dirty="0"/>
              <a:t>Когда следует начать работу? </a:t>
            </a:r>
            <a:r>
              <a:rPr lang="ru-RU" sz="1800" dirty="0" smtClean="0"/>
              <a:t>Когда  </a:t>
            </a:r>
            <a:r>
              <a:rPr lang="ru-RU" sz="1800" dirty="0"/>
              <a:t>ее  нужно  завершить?  Какие  промежуточные </a:t>
            </a:r>
            <a:r>
              <a:rPr lang="ru-RU" sz="1800" dirty="0" smtClean="0"/>
              <a:t>сроки </a:t>
            </a:r>
            <a:r>
              <a:rPr lang="ru-RU" sz="1800" dirty="0"/>
              <a:t>должны быть соблюдены? Когда сотрудник </a:t>
            </a:r>
            <a:r>
              <a:rPr lang="ru-RU" sz="1800" dirty="0" smtClean="0"/>
              <a:t>должен  </a:t>
            </a:r>
            <a:r>
              <a:rPr lang="ru-RU" sz="1800" dirty="0"/>
              <a:t>проинформировать  меня  о  положении </a:t>
            </a:r>
            <a:r>
              <a:rPr lang="ru-RU" sz="1800" dirty="0" smtClean="0"/>
              <a:t>дел</a:t>
            </a:r>
            <a:r>
              <a:rPr lang="ru-RU" sz="1800" dirty="0"/>
              <a:t>?  Когда  я  должен  проконтролировать  ход  </a:t>
            </a:r>
            <a:r>
              <a:rPr lang="ru-RU" sz="1800" dirty="0" smtClean="0"/>
              <a:t>выполнения </a:t>
            </a:r>
            <a:r>
              <a:rPr lang="ru-RU" sz="1800" dirty="0"/>
              <a:t>задачи?</a:t>
            </a:r>
          </a:p>
        </p:txBody>
      </p:sp>
    </p:spTree>
    <p:extLst>
      <p:ext uri="{BB962C8B-B14F-4D97-AF65-F5344CB8AC3E}">
        <p14:creationId xmlns:p14="http://schemas.microsoft.com/office/powerpoint/2010/main" val="582300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Самые </a:t>
            </a:r>
            <a:r>
              <a:rPr lang="ru-RU" dirty="0" smtClean="0"/>
              <a:t>важные качества </a:t>
            </a:r>
            <a:r>
              <a:rPr lang="ru-RU" dirty="0"/>
              <a:t>управленца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1.  </a:t>
            </a:r>
            <a:r>
              <a:rPr lang="ru-RU" sz="3200" dirty="0"/>
              <a:t>Способность  увидеть  и  сформулировать </a:t>
            </a:r>
            <a:r>
              <a:rPr lang="ru-RU" sz="3200" dirty="0" smtClean="0"/>
              <a:t>цели</a:t>
            </a:r>
            <a:r>
              <a:rPr lang="ru-RU" sz="3200" dirty="0"/>
              <a:t>.</a:t>
            </a:r>
          </a:p>
          <a:p>
            <a:r>
              <a:rPr lang="ru-RU" sz="3200" dirty="0"/>
              <a:t>2. Стимулирование окружающих.</a:t>
            </a:r>
          </a:p>
          <a:p>
            <a:r>
              <a:rPr lang="ru-RU" sz="3200" dirty="0"/>
              <a:t>3. </a:t>
            </a:r>
            <a:r>
              <a:rPr lang="ru-RU" sz="3200" dirty="0"/>
              <a:t>Способность</a:t>
            </a:r>
            <a:r>
              <a:rPr lang="ru-RU" sz="3200" dirty="0"/>
              <a:t> руководить </a:t>
            </a:r>
            <a:r>
              <a:rPr lang="ru-RU" sz="3200" dirty="0" smtClean="0"/>
              <a:t>изменениями</a:t>
            </a:r>
            <a:r>
              <a:rPr lang="ru-RU" sz="3200" dirty="0"/>
              <a:t>.</a:t>
            </a:r>
          </a:p>
          <a:p>
            <a:r>
              <a:rPr lang="ru-RU" sz="3200" dirty="0"/>
              <a:t>4. Умение добиться результатов.</a:t>
            </a:r>
          </a:p>
          <a:p>
            <a:r>
              <a:rPr lang="ru-RU" sz="3200" dirty="0"/>
              <a:t>5. Ориентация на потребителя.</a:t>
            </a:r>
          </a:p>
        </p:txBody>
      </p:sp>
    </p:spTree>
    <p:extLst>
      <p:ext uri="{BB962C8B-B14F-4D97-AF65-F5344CB8AC3E}">
        <p14:creationId xmlns:p14="http://schemas.microsoft.com/office/powerpoint/2010/main" val="2406629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Ожидания против реальности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 smtClean="0"/>
              <a:t>Основные мифы:</a:t>
            </a:r>
          </a:p>
          <a:p>
            <a:r>
              <a:rPr lang="ru-RU" dirty="0"/>
              <a:t>Руководитель  посвящает  значительное </a:t>
            </a:r>
            <a:r>
              <a:rPr lang="ru-RU" dirty="0" smtClean="0"/>
              <a:t>время </a:t>
            </a:r>
            <a:r>
              <a:rPr lang="ru-RU" dirty="0"/>
              <a:t>осмысленному принятию </a:t>
            </a:r>
            <a:r>
              <a:rPr lang="ru-RU" dirty="0" smtClean="0"/>
              <a:t>решений</a:t>
            </a:r>
          </a:p>
          <a:p>
            <a:r>
              <a:rPr lang="ru-RU" dirty="0"/>
              <a:t>Рабочий  день  руководителя  четко  </a:t>
            </a:r>
            <a:r>
              <a:rPr lang="ru-RU" dirty="0" smtClean="0"/>
              <a:t>расписан</a:t>
            </a:r>
            <a:r>
              <a:rPr lang="ru-RU" dirty="0"/>
              <a:t>, логически </a:t>
            </a:r>
            <a:r>
              <a:rPr lang="ru-RU" dirty="0" smtClean="0"/>
              <a:t>спланирован</a:t>
            </a:r>
          </a:p>
          <a:p>
            <a:r>
              <a:rPr lang="ru-RU" dirty="0"/>
              <a:t>Цели и ориентиры, стоящие перед </a:t>
            </a:r>
            <a:r>
              <a:rPr lang="ru-RU" dirty="0" smtClean="0"/>
              <a:t>руководителем</a:t>
            </a:r>
            <a:r>
              <a:rPr lang="ru-RU" dirty="0"/>
              <a:t>, ясны и </a:t>
            </a:r>
            <a:r>
              <a:rPr lang="ru-RU" dirty="0" smtClean="0"/>
              <a:t>последовательны</a:t>
            </a:r>
          </a:p>
          <a:p>
            <a:r>
              <a:rPr lang="ru-RU" dirty="0"/>
              <a:t>Решения  принимаются  рационально,  их </a:t>
            </a:r>
            <a:r>
              <a:rPr lang="ru-RU" dirty="0" smtClean="0"/>
              <a:t>основой  </a:t>
            </a:r>
            <a:r>
              <a:rPr lang="ru-RU" dirty="0"/>
              <a:t>является  суждение  человека,  </a:t>
            </a:r>
            <a:r>
              <a:rPr lang="ru-RU" dirty="0" smtClean="0"/>
              <a:t>занимающего </a:t>
            </a:r>
            <a:r>
              <a:rPr lang="ru-RU" dirty="0"/>
              <a:t>правильную позицию, которая </a:t>
            </a:r>
            <a:r>
              <a:rPr lang="ru-RU" dirty="0" smtClean="0"/>
              <a:t>дает </a:t>
            </a:r>
            <a:r>
              <a:rPr lang="ru-RU" dirty="0"/>
              <a:t>возможность оценить все факторы</a:t>
            </a:r>
            <a:endParaRPr lang="ru-RU" dirty="0" smtClean="0"/>
          </a:p>
          <a:p>
            <a:r>
              <a:rPr lang="ru-RU" dirty="0"/>
              <a:t>Руководители  имеют  дело  с  четко  </a:t>
            </a:r>
            <a:r>
              <a:rPr lang="ru-RU" dirty="0" smtClean="0"/>
              <a:t>установленными </a:t>
            </a:r>
            <a:r>
              <a:rPr lang="ru-RU" dirty="0"/>
              <a:t>целями, которые </a:t>
            </a:r>
            <a:r>
              <a:rPr lang="ru-RU" dirty="0" smtClean="0"/>
              <a:t>подразделяются  </a:t>
            </a:r>
            <a:r>
              <a:rPr lang="ru-RU" dirty="0"/>
              <a:t>на  «вехи»  (промежуточные  цели)  и </a:t>
            </a:r>
            <a:r>
              <a:rPr lang="ru-RU" dirty="0" smtClean="0"/>
              <a:t>«</a:t>
            </a:r>
            <a:r>
              <a:rPr lang="ru-RU" dirty="0"/>
              <a:t>отправные точки»</a:t>
            </a:r>
          </a:p>
        </p:txBody>
      </p:sp>
    </p:spTree>
    <p:extLst>
      <p:ext uri="{BB962C8B-B14F-4D97-AF65-F5344CB8AC3E}">
        <p14:creationId xmlns:p14="http://schemas.microsoft.com/office/powerpoint/2010/main" val="661450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«игры в руководителя»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1) подчиненным необходимо давать ясное </a:t>
            </a:r>
            <a:r>
              <a:rPr lang="ru-RU" sz="2400" dirty="0" smtClean="0"/>
              <a:t>понимание </a:t>
            </a:r>
            <a:r>
              <a:rPr lang="ru-RU" sz="2400" dirty="0"/>
              <a:t>их работы и полномочий, однако </a:t>
            </a:r>
            <a:r>
              <a:rPr lang="ru-RU" sz="2400" dirty="0" smtClean="0"/>
              <a:t>обязанности  </a:t>
            </a:r>
            <a:r>
              <a:rPr lang="ru-RU" sz="2400" dirty="0"/>
              <a:t>разных  работников  часто  дублируют  друг </a:t>
            </a:r>
            <a:r>
              <a:rPr lang="ru-RU" sz="2400" dirty="0" smtClean="0"/>
              <a:t>друга</a:t>
            </a:r>
            <a:r>
              <a:rPr lang="ru-RU" sz="2400" dirty="0"/>
              <a:t>, а полномочия четко не определены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2)  типовые  образовательные  организации  в </a:t>
            </a:r>
            <a:r>
              <a:rPr lang="ru-RU" sz="2400" dirty="0" smtClean="0"/>
              <a:t>большинстве </a:t>
            </a:r>
            <a:r>
              <a:rPr lang="ru-RU" sz="2400" dirty="0"/>
              <a:t>своем консервативны и иерархичны </a:t>
            </a:r>
            <a:r>
              <a:rPr lang="ru-RU" sz="2400" dirty="0" smtClean="0"/>
              <a:t>в  </a:t>
            </a:r>
            <a:r>
              <a:rPr lang="ru-RU" sz="2400" dirty="0"/>
              <a:t>управленческом  </a:t>
            </a:r>
            <a:r>
              <a:rPr lang="ru-RU" sz="2400" dirty="0" smtClean="0"/>
              <a:t>плане, руководители  </a:t>
            </a:r>
            <a:r>
              <a:rPr lang="ru-RU" sz="2400" dirty="0"/>
              <a:t>тратят  </a:t>
            </a:r>
            <a:r>
              <a:rPr lang="ru-RU" sz="2400" dirty="0" smtClean="0"/>
              <a:t>значительную  </a:t>
            </a:r>
            <a:r>
              <a:rPr lang="ru-RU" sz="2400" dirty="0"/>
              <a:t>часть  своего  времени  на  «побочные» </a:t>
            </a:r>
            <a:r>
              <a:rPr lang="ru-RU" sz="2400" dirty="0" smtClean="0"/>
              <a:t>отношения</a:t>
            </a:r>
            <a:r>
              <a:rPr lang="ru-RU" sz="2400" dirty="0"/>
              <a:t>,  имея  дело  не  только  с  отдельными </a:t>
            </a:r>
            <a:r>
              <a:rPr lang="ru-RU" sz="2400" dirty="0" smtClean="0"/>
              <a:t>людьми</a:t>
            </a:r>
            <a:r>
              <a:rPr lang="ru-RU" sz="2400" dirty="0"/>
              <a:t>,  но  и  с  многочисленными  структурными </a:t>
            </a:r>
            <a:r>
              <a:rPr lang="ru-RU" sz="2400" dirty="0" smtClean="0"/>
              <a:t>подразделениями  </a:t>
            </a:r>
            <a:r>
              <a:rPr lang="ru-RU" sz="2400" dirty="0"/>
              <a:t>(объединениями,  кафедрами  и </a:t>
            </a:r>
            <a:r>
              <a:rPr lang="ru-RU" sz="2400" dirty="0" smtClean="0"/>
              <a:t>т.п</a:t>
            </a:r>
            <a:r>
              <a:rPr lang="ru-RU" sz="2400" dirty="0"/>
              <a:t>.); 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282194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«игры в руководителя»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3)  руководители  должны  быть  решительными,  но  зачастую  трудно  уловить  момент,  когда  решение  </a:t>
            </a:r>
            <a:r>
              <a:rPr lang="ru-RU" sz="2800" dirty="0" smtClean="0"/>
              <a:t>должно  </a:t>
            </a:r>
            <a:r>
              <a:rPr lang="ru-RU" sz="2800" dirty="0"/>
              <a:t>быть  принято,  и  многие  решения должны быть переосмыслены и изменены;</a:t>
            </a:r>
          </a:p>
          <a:p>
            <a:r>
              <a:rPr lang="ru-RU" sz="2800" dirty="0" smtClean="0"/>
              <a:t>4</a:t>
            </a:r>
            <a:r>
              <a:rPr lang="ru-RU" sz="2800" dirty="0"/>
              <a:t>) правила и стандарты важны и не могут </a:t>
            </a:r>
            <a:r>
              <a:rPr lang="ru-RU" sz="2800" dirty="0" smtClean="0"/>
              <a:t>игнорироваться</a:t>
            </a:r>
            <a:r>
              <a:rPr lang="ru-RU" sz="2800" dirty="0"/>
              <a:t>; однако они неизбежно </a:t>
            </a:r>
            <a:r>
              <a:rPr lang="ru-RU" sz="2800" dirty="0" smtClean="0"/>
              <a:t>непоследовательны</a:t>
            </a:r>
            <a:r>
              <a:rPr lang="ru-RU" sz="2800" dirty="0"/>
              <a:t>, и руководители должны нарушать </a:t>
            </a:r>
            <a:r>
              <a:rPr lang="ru-RU" sz="2800" dirty="0" smtClean="0"/>
              <a:t>некоторые </a:t>
            </a:r>
            <a:r>
              <a:rPr lang="ru-RU" sz="2800" dirty="0"/>
              <a:t>из них, чтобы выполнять другие.</a:t>
            </a:r>
          </a:p>
        </p:txBody>
      </p:sp>
    </p:spTree>
    <p:extLst>
      <p:ext uri="{BB962C8B-B14F-4D97-AF65-F5344CB8AC3E}">
        <p14:creationId xmlns:p14="http://schemas.microsoft.com/office/powerpoint/2010/main" val="2272907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роли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И</a:t>
            </a:r>
            <a:r>
              <a:rPr lang="ru-RU" sz="2800" b="1" dirty="0" smtClean="0"/>
              <a:t>нформационные роли</a:t>
            </a:r>
            <a:r>
              <a:rPr lang="ru-RU" sz="2800" dirty="0"/>
              <a:t>:  менеджер  определяет  приоритетность  </a:t>
            </a:r>
            <a:r>
              <a:rPr lang="ru-RU" sz="2800" dirty="0" smtClean="0"/>
              <a:t>информации</a:t>
            </a:r>
            <a:r>
              <a:rPr lang="ru-RU" sz="2800" dirty="0"/>
              <a:t>.</a:t>
            </a:r>
          </a:p>
          <a:p>
            <a:r>
              <a:rPr lang="ru-RU" sz="2800" b="1" dirty="0"/>
              <a:t>Межличностные  роли</a:t>
            </a:r>
            <a:r>
              <a:rPr lang="ru-RU" sz="2800" dirty="0"/>
              <a:t> вытекают  из  </a:t>
            </a:r>
            <a:r>
              <a:rPr lang="ru-RU" sz="2800" dirty="0" smtClean="0"/>
              <a:t>полномочий  </a:t>
            </a:r>
            <a:r>
              <a:rPr lang="ru-RU" sz="2800" dirty="0"/>
              <a:t>и  статуса  руководителя  в  организации  и </a:t>
            </a:r>
            <a:r>
              <a:rPr lang="ru-RU" sz="2800" dirty="0" smtClean="0"/>
              <a:t>охватывают </a:t>
            </a:r>
            <a:r>
              <a:rPr lang="ru-RU" sz="2800" dirty="0"/>
              <a:t>его сферу взаимодействий с людьми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/>
              <a:t>Роли</a:t>
            </a:r>
            <a:r>
              <a:rPr lang="ru-RU" sz="2800" b="1" dirty="0"/>
              <a:t>, связанные с принятием </a:t>
            </a:r>
            <a:r>
              <a:rPr lang="ru-RU" sz="2800" b="1" dirty="0" smtClean="0"/>
              <a:t>решений</a:t>
            </a:r>
            <a:r>
              <a:rPr lang="ru-RU" sz="2800" dirty="0" smtClean="0"/>
              <a:t>, менеджер способен играть только с первыми двумя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9717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7989774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477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/>
              <a:t>Делегирование полномочий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Делегирование  </a:t>
            </a:r>
            <a:r>
              <a:rPr lang="ru-RU" sz="2800" dirty="0"/>
              <a:t>включает  раздачу  людям </a:t>
            </a:r>
            <a:r>
              <a:rPr lang="ru-RU" sz="2800" dirty="0" smtClean="0"/>
              <a:t>заданий  </a:t>
            </a:r>
            <a:r>
              <a:rPr lang="ru-RU" sz="2800" dirty="0"/>
              <a:t>и  предоставление  им  необходимых </a:t>
            </a:r>
            <a:r>
              <a:rPr lang="ru-RU" sz="2800" dirty="0" smtClean="0"/>
              <a:t>средств </a:t>
            </a:r>
            <a:r>
              <a:rPr lang="ru-RU" sz="2800" dirty="0"/>
              <a:t>для выполнения этой работы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Чтобы  </a:t>
            </a:r>
            <a:r>
              <a:rPr lang="ru-RU" sz="2800" dirty="0"/>
              <a:t>стать  </a:t>
            </a:r>
            <a:r>
              <a:rPr lang="ru-RU" sz="2800" dirty="0" err="1" smtClean="0"/>
              <a:t>суперруководителем</a:t>
            </a:r>
            <a:r>
              <a:rPr lang="ru-RU" sz="2800" dirty="0"/>
              <a:t>,  необходимо  научиться  делегировать  рано  и </a:t>
            </a:r>
            <a:r>
              <a:rPr lang="ru-RU" sz="2800" dirty="0" smtClean="0"/>
              <a:t>часто.</a:t>
            </a:r>
          </a:p>
          <a:p>
            <a:r>
              <a:rPr lang="ru-RU" sz="2800" dirty="0" smtClean="0"/>
              <a:t>Делегирование  </a:t>
            </a:r>
            <a:r>
              <a:rPr lang="ru-RU" sz="2800" dirty="0"/>
              <a:t>улучшает  деятельность  руководителя  и  </a:t>
            </a:r>
            <a:r>
              <a:rPr lang="ru-RU" sz="2800" dirty="0" smtClean="0"/>
              <a:t>подчиненных. Является инструментом создания доверия в образовательном учреждении.</a:t>
            </a:r>
          </a:p>
          <a:p>
            <a:pPr marL="114300" indent="0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0452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Делегирование</a:t>
            </a:r>
            <a:r>
              <a:rPr lang="ru-RU" b="1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7620000" cy="513204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не означает освобождения от ответственности и </a:t>
            </a:r>
            <a:r>
              <a:rPr lang="ru-RU" dirty="0" smtClean="0"/>
              <a:t>подотчетности </a:t>
            </a:r>
            <a:r>
              <a:rPr lang="ru-RU" dirty="0"/>
              <a:t>вышестоящему руководителю; </a:t>
            </a:r>
          </a:p>
          <a:p>
            <a:r>
              <a:rPr lang="ru-RU" dirty="0"/>
              <a:t>дает более высокие результаты, оставляя </a:t>
            </a:r>
            <a:r>
              <a:rPr lang="ru-RU" dirty="0" smtClean="0"/>
              <a:t>время </a:t>
            </a:r>
            <a:r>
              <a:rPr lang="ru-RU" dirty="0"/>
              <a:t>для более важной работы; </a:t>
            </a:r>
          </a:p>
          <a:p>
            <a:r>
              <a:rPr lang="ru-RU" dirty="0"/>
              <a:t>создает знающих подчиненных; 	</a:t>
            </a:r>
          </a:p>
          <a:p>
            <a:r>
              <a:rPr lang="ru-RU" dirty="0"/>
              <a:t>улучшает  инициативность,  квалификацию  и  </a:t>
            </a:r>
            <a:r>
              <a:rPr lang="ru-RU" dirty="0" smtClean="0"/>
              <a:t>уверенность </a:t>
            </a:r>
            <a:r>
              <a:rPr lang="ru-RU" dirty="0"/>
              <a:t>подчиненных; </a:t>
            </a:r>
          </a:p>
          <a:p>
            <a:r>
              <a:rPr lang="ru-RU" dirty="0"/>
              <a:t>позволяет наблюдать подчиненных в действии </a:t>
            </a:r>
            <a:r>
              <a:rPr lang="ru-RU" dirty="0" smtClean="0"/>
              <a:t>и </a:t>
            </a:r>
            <a:r>
              <a:rPr lang="ru-RU" dirty="0"/>
              <a:t>обучать тогда и там, когда и где это нужно; </a:t>
            </a:r>
          </a:p>
          <a:p>
            <a:r>
              <a:rPr lang="ru-RU" dirty="0"/>
              <a:t>усиливает мотивацию, так как новые, </a:t>
            </a:r>
            <a:r>
              <a:rPr lang="ru-RU" dirty="0" smtClean="0"/>
              <a:t>бросающие </a:t>
            </a:r>
            <a:r>
              <a:rPr lang="ru-RU" dirty="0"/>
              <a:t>вызов поручения удовлетворяют большие </a:t>
            </a:r>
            <a:r>
              <a:rPr lang="ru-RU" dirty="0" smtClean="0"/>
              <a:t>психологические </a:t>
            </a:r>
            <a:r>
              <a:rPr lang="ru-RU" dirty="0"/>
              <a:t>потребности; </a:t>
            </a:r>
          </a:p>
          <a:p>
            <a:r>
              <a:rPr lang="ru-RU" dirty="0"/>
              <a:t>расширяет  сферу  ответственности  </a:t>
            </a:r>
            <a:r>
              <a:rPr lang="ru-RU" dirty="0" smtClean="0"/>
              <a:t>сотрудников</a:t>
            </a:r>
            <a:r>
              <a:rPr lang="ru-RU" dirty="0"/>
              <a:t>,  так  как  теперь  она  распространяется  </a:t>
            </a:r>
            <a:r>
              <a:rPr lang="ru-RU" dirty="0" smtClean="0"/>
              <a:t>не только </a:t>
            </a:r>
            <a:r>
              <a:rPr lang="ru-RU" dirty="0"/>
              <a:t>на результаты персональной работы, но </a:t>
            </a:r>
            <a:r>
              <a:rPr lang="ru-RU" dirty="0" smtClean="0"/>
              <a:t>и </a:t>
            </a:r>
            <a:r>
              <a:rPr lang="ru-RU" dirty="0"/>
              <a:t>на результаты работы других, таким образом, </a:t>
            </a:r>
            <a:r>
              <a:rPr lang="ru-RU" dirty="0" smtClean="0"/>
              <a:t>ценность  </a:t>
            </a:r>
            <a:r>
              <a:rPr lang="ru-RU" dirty="0"/>
              <a:t>такого  человека  в  организации  </a:t>
            </a:r>
            <a:r>
              <a:rPr lang="ru-RU" dirty="0" smtClean="0"/>
              <a:t>возрастает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46264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55</TotalTime>
  <Words>854</Words>
  <Application>Microsoft Office PowerPoint</Application>
  <PresentationFormat>Экран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Соседство</vt:lpstr>
      <vt:lpstr>Роли и качества менеджера</vt:lpstr>
      <vt:lpstr>Самые важные качества управленца</vt:lpstr>
      <vt:lpstr>Ожидания против реальности</vt:lpstr>
      <vt:lpstr>Правила «игры в руководителя»</vt:lpstr>
      <vt:lpstr>Правила «игры в руководителя»</vt:lpstr>
      <vt:lpstr>Основные роли</vt:lpstr>
      <vt:lpstr>Презентация PowerPoint</vt:lpstr>
      <vt:lpstr>Делегирование полномочий</vt:lpstr>
      <vt:lpstr>Делегирование:</vt:lpstr>
      <vt:lpstr>Типичные ошибки делегирования</vt:lpstr>
      <vt:lpstr>Правила эффективного делегирования: </vt:lpstr>
      <vt:lpstr>Модели делегирования полномочий</vt:lpstr>
      <vt:lpstr>Модели делегирования полномочий</vt:lpstr>
      <vt:lpstr>Как дать правильно поручение?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Сергеева</dc:creator>
  <cp:lastModifiedBy>Сергеева</cp:lastModifiedBy>
  <cp:revision>6</cp:revision>
  <dcterms:created xsi:type="dcterms:W3CDTF">2015-04-26T19:47:34Z</dcterms:created>
  <dcterms:modified xsi:type="dcterms:W3CDTF">2015-04-26T20:43:20Z</dcterms:modified>
</cp:coreProperties>
</file>